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mic Sans" panose="020B0604020202020204" charset="0"/>
      <p:regular r:id="rId16"/>
    </p:embeddedFont>
    <p:embeddedFont>
      <p:font typeface="Comic Sa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Freeform 2"/>
          <p:cNvSpPr/>
          <p:nvPr/>
        </p:nvSpPr>
        <p:spPr>
          <a:xfrm rot="-5400000">
            <a:off x="16769327" y="-2299367"/>
            <a:ext cx="979946" cy="6124661"/>
          </a:xfrm>
          <a:custGeom>
            <a:avLst/>
            <a:gdLst/>
            <a:ahLst/>
            <a:cxnLst/>
            <a:rect l="l" t="t" r="r" b="b"/>
            <a:pathLst>
              <a:path w="979946" h="6124661">
                <a:moveTo>
                  <a:pt x="0" y="0"/>
                </a:moveTo>
                <a:lnTo>
                  <a:pt x="979946" y="0"/>
                </a:lnTo>
                <a:lnTo>
                  <a:pt x="979946" y="6124661"/>
                </a:lnTo>
                <a:lnTo>
                  <a:pt x="0" y="6124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022149" y="537767"/>
            <a:ext cx="6224965" cy="1277938"/>
          </a:xfrm>
          <a:prstGeom prst="rect">
            <a:avLst/>
          </a:prstGeom>
        </p:spPr>
        <p:txBody>
          <a:bodyPr wrap="square" lIns="0" tIns="0" rIns="0" bIns="0" rtlCol="0" anchor="t">
            <a:spAutoFit/>
          </a:bodyPr>
          <a:lstStyle/>
          <a:p>
            <a:pPr algn="ctr">
              <a:lnSpc>
                <a:spcPts val="10412"/>
              </a:lnSpc>
              <a:spcBef>
                <a:spcPct val="0"/>
              </a:spcBef>
            </a:pPr>
            <a:r>
              <a:rPr lang="en-US" sz="7437" dirty="0">
                <a:solidFill>
                  <a:srgbClr val="000000"/>
                </a:solidFill>
                <a:latin typeface="Comic Sans"/>
                <a:ea typeface="Comic Sans"/>
                <a:cs typeface="Comic Sans"/>
                <a:sym typeface="Comic Sans"/>
              </a:rPr>
              <a:t>Final Project</a:t>
            </a:r>
          </a:p>
        </p:txBody>
      </p:sp>
      <p:sp>
        <p:nvSpPr>
          <p:cNvPr id="4" name="TextBox 4"/>
          <p:cNvSpPr txBox="1"/>
          <p:nvPr/>
        </p:nvSpPr>
        <p:spPr>
          <a:xfrm>
            <a:off x="1408405" y="2863810"/>
            <a:ext cx="14780503" cy="1402111"/>
          </a:xfrm>
          <a:prstGeom prst="rect">
            <a:avLst/>
          </a:prstGeom>
        </p:spPr>
        <p:txBody>
          <a:bodyPr lIns="0" tIns="0" rIns="0" bIns="0" rtlCol="0" anchor="t">
            <a:spAutoFit/>
          </a:bodyPr>
          <a:lstStyle/>
          <a:p>
            <a:pPr algn="ctr">
              <a:lnSpc>
                <a:spcPts val="5668"/>
              </a:lnSpc>
              <a:spcBef>
                <a:spcPct val="0"/>
              </a:spcBef>
            </a:pPr>
            <a:r>
              <a:rPr lang="en-US" sz="4048" dirty="0">
                <a:solidFill>
                  <a:srgbClr val="000000"/>
                </a:solidFill>
                <a:latin typeface="Comic Sans"/>
                <a:ea typeface="Comic Sans"/>
                <a:cs typeface="Comic Sans"/>
                <a:sym typeface="Comic Sans"/>
              </a:rPr>
              <a:t>Design and Implementation of a 3-Stage Elevator System Using HCS12 Microcontroller</a:t>
            </a:r>
          </a:p>
        </p:txBody>
      </p:sp>
      <p:sp>
        <p:nvSpPr>
          <p:cNvPr id="5" name="TextBox 5"/>
          <p:cNvSpPr txBox="1"/>
          <p:nvPr/>
        </p:nvSpPr>
        <p:spPr>
          <a:xfrm>
            <a:off x="5695365" y="5086350"/>
            <a:ext cx="6551750" cy="1223842"/>
          </a:xfrm>
          <a:prstGeom prst="rect">
            <a:avLst/>
          </a:prstGeom>
        </p:spPr>
        <p:txBody>
          <a:bodyPr lIns="0" tIns="0" rIns="0" bIns="0" rtlCol="0" anchor="t">
            <a:spAutoFit/>
          </a:bodyPr>
          <a:lstStyle/>
          <a:p>
            <a:pPr algn="ctr">
              <a:lnSpc>
                <a:spcPts val="4994"/>
              </a:lnSpc>
              <a:spcBef>
                <a:spcPct val="0"/>
              </a:spcBef>
            </a:pPr>
            <a:r>
              <a:rPr lang="en-US" sz="3567">
                <a:solidFill>
                  <a:srgbClr val="000000"/>
                </a:solidFill>
                <a:latin typeface="Comic Sans"/>
                <a:ea typeface="Comic Sans"/>
                <a:cs typeface="Comic Sans"/>
                <a:sym typeface="Comic Sans"/>
              </a:rPr>
              <a:t>Instructor: Mrs. Shaza Khatib</a:t>
            </a:r>
          </a:p>
          <a:p>
            <a:pPr algn="ctr">
              <a:lnSpc>
                <a:spcPts val="4994"/>
              </a:lnSpc>
              <a:spcBef>
                <a:spcPct val="0"/>
              </a:spcBef>
            </a:pPr>
            <a:r>
              <a:rPr lang="en-US" sz="3567">
                <a:solidFill>
                  <a:srgbClr val="000000"/>
                </a:solidFill>
                <a:latin typeface="Comic Sans"/>
                <a:ea typeface="Comic Sans"/>
                <a:cs typeface="Comic Sans"/>
                <a:sym typeface="Comic Sans"/>
              </a:rPr>
              <a:t>Fall 2025</a:t>
            </a:r>
          </a:p>
        </p:txBody>
      </p:sp>
      <p:sp>
        <p:nvSpPr>
          <p:cNvPr id="6" name="TextBox 6"/>
          <p:cNvSpPr txBox="1"/>
          <p:nvPr/>
        </p:nvSpPr>
        <p:spPr>
          <a:xfrm>
            <a:off x="3964380" y="7386517"/>
            <a:ext cx="10013719" cy="2406304"/>
          </a:xfrm>
          <a:prstGeom prst="rect">
            <a:avLst/>
          </a:prstGeom>
        </p:spPr>
        <p:txBody>
          <a:bodyPr lIns="0" tIns="0" rIns="0" bIns="0" rtlCol="0" anchor="t">
            <a:spAutoFit/>
          </a:bodyPr>
          <a:lstStyle/>
          <a:p>
            <a:pPr algn="ctr">
              <a:lnSpc>
                <a:spcPts val="3869"/>
              </a:lnSpc>
            </a:pPr>
            <a:r>
              <a:rPr lang="en-US" sz="2763" b="1" u="sng">
                <a:solidFill>
                  <a:srgbClr val="000000"/>
                </a:solidFill>
                <a:latin typeface="Comic Sans Bold"/>
                <a:ea typeface="Comic Sans Bold"/>
                <a:cs typeface="Comic Sans Bold"/>
                <a:sym typeface="Comic Sans Bold"/>
              </a:rPr>
              <a:t>Group Members:</a:t>
            </a:r>
          </a:p>
          <a:p>
            <a:pPr algn="ctr">
              <a:lnSpc>
                <a:spcPts val="3869"/>
              </a:lnSpc>
            </a:pPr>
            <a:r>
              <a:rPr lang="en-US" sz="2763" b="1">
                <a:solidFill>
                  <a:srgbClr val="000000"/>
                </a:solidFill>
                <a:latin typeface="Comic Sans Bold"/>
                <a:ea typeface="Comic Sans Bold"/>
                <a:cs typeface="Comic Sans Bold"/>
                <a:sym typeface="Comic Sans Bold"/>
              </a:rPr>
              <a:t>Nour El Mais</a:t>
            </a:r>
          </a:p>
          <a:p>
            <a:pPr algn="ctr">
              <a:lnSpc>
                <a:spcPts val="3869"/>
              </a:lnSpc>
            </a:pPr>
            <a:r>
              <a:rPr lang="en-US" sz="2763" b="1">
                <a:solidFill>
                  <a:srgbClr val="000000"/>
                </a:solidFill>
                <a:latin typeface="Comic Sans Bold"/>
                <a:ea typeface="Comic Sans Bold"/>
                <a:cs typeface="Comic Sans Bold"/>
                <a:sym typeface="Comic Sans Bold"/>
              </a:rPr>
              <a:t>Elissa Saad</a:t>
            </a:r>
          </a:p>
          <a:p>
            <a:pPr algn="ctr">
              <a:lnSpc>
                <a:spcPts val="3869"/>
              </a:lnSpc>
            </a:pPr>
            <a:r>
              <a:rPr lang="en-US" sz="2763" b="1">
                <a:solidFill>
                  <a:srgbClr val="000000"/>
                </a:solidFill>
                <a:latin typeface="Comic Sans Bold"/>
                <a:ea typeface="Comic Sans Bold"/>
                <a:cs typeface="Comic Sans Bold"/>
                <a:sym typeface="Comic Sans Bold"/>
              </a:rPr>
              <a:t>Omar Shehab</a:t>
            </a:r>
          </a:p>
          <a:p>
            <a:pPr algn="ctr">
              <a:lnSpc>
                <a:spcPts val="3869"/>
              </a:lnSpc>
              <a:spcBef>
                <a:spcPct val="0"/>
              </a:spcBef>
            </a:pPr>
            <a:r>
              <a:rPr lang="en-US" sz="2763" b="1">
                <a:solidFill>
                  <a:srgbClr val="000000"/>
                </a:solidFill>
                <a:latin typeface="Comic Sans Bold"/>
                <a:ea typeface="Comic Sans Bold"/>
                <a:cs typeface="Comic Sans Bold"/>
                <a:sym typeface="Comic Sans Bold"/>
              </a:rPr>
              <a:t>Edward Mouawad</a:t>
            </a:r>
          </a:p>
        </p:txBody>
      </p:sp>
      <p:sp>
        <p:nvSpPr>
          <p:cNvPr id="7" name="AutoShape 7"/>
          <p:cNvSpPr/>
          <p:nvPr/>
        </p:nvSpPr>
        <p:spPr>
          <a:xfrm>
            <a:off x="1408405" y="2442074"/>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8" name="Freeform 8"/>
          <p:cNvSpPr/>
          <p:nvPr/>
        </p:nvSpPr>
        <p:spPr>
          <a:xfrm rot="-10800000">
            <a:off x="185295" y="-1294437"/>
            <a:ext cx="1077329" cy="4114800"/>
          </a:xfrm>
          <a:custGeom>
            <a:avLst/>
            <a:gdLst/>
            <a:ahLst/>
            <a:cxnLst/>
            <a:rect l="l" t="t" r="r" b="b"/>
            <a:pathLst>
              <a:path w="1077329" h="4114800">
                <a:moveTo>
                  <a:pt x="0" y="0"/>
                </a:moveTo>
                <a:lnTo>
                  <a:pt x="1077329" y="0"/>
                </a:lnTo>
                <a:lnTo>
                  <a:pt x="1077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624393" y="6172200"/>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893257" y="2036258"/>
            <a:ext cx="11511592" cy="7222042"/>
          </a:xfrm>
          <a:custGeom>
            <a:avLst/>
            <a:gdLst/>
            <a:ahLst/>
            <a:cxnLst/>
            <a:rect l="l" t="t" r="r" b="b"/>
            <a:pathLst>
              <a:path w="11511592" h="7222042">
                <a:moveTo>
                  <a:pt x="0" y="0"/>
                </a:moveTo>
                <a:lnTo>
                  <a:pt x="11511592" y="0"/>
                </a:lnTo>
                <a:lnTo>
                  <a:pt x="11511592" y="7222042"/>
                </a:lnTo>
                <a:lnTo>
                  <a:pt x="0" y="722204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7079216" y="27359"/>
            <a:ext cx="6103384"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IDLE state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003320" y="3377120"/>
            <a:ext cx="8281361" cy="6648920"/>
          </a:xfrm>
          <a:custGeom>
            <a:avLst/>
            <a:gdLst/>
            <a:ahLst/>
            <a:cxnLst/>
            <a:rect l="l" t="t" r="r" b="b"/>
            <a:pathLst>
              <a:path w="8281361" h="6648920">
                <a:moveTo>
                  <a:pt x="0" y="0"/>
                </a:moveTo>
                <a:lnTo>
                  <a:pt x="8281360" y="0"/>
                </a:lnTo>
                <a:lnTo>
                  <a:pt x="8281360" y="6648919"/>
                </a:lnTo>
                <a:lnTo>
                  <a:pt x="0" y="6648919"/>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5642311" y="27359"/>
            <a:ext cx="8587026" cy="1467484"/>
          </a:xfrm>
          <a:prstGeom prst="rect">
            <a:avLst/>
          </a:prstGeom>
        </p:spPr>
        <p:txBody>
          <a:bodyPr lIns="0" tIns="0" rIns="0" bIns="0" rtlCol="0" anchor="t">
            <a:spAutoFit/>
          </a:bodyPr>
          <a:lstStyle/>
          <a:p>
            <a:pPr algn="ctr">
              <a:lnSpc>
                <a:spcPts val="12040"/>
              </a:lnSpc>
              <a:spcBef>
                <a:spcPct val="0"/>
              </a:spcBef>
            </a:pPr>
            <a:r>
              <a:rPr lang="en-US" sz="8600">
                <a:solidFill>
                  <a:srgbClr val="000000"/>
                </a:solidFill>
                <a:latin typeface="Comic Sans"/>
                <a:ea typeface="Comic Sans"/>
                <a:cs typeface="Comic Sans"/>
                <a:sym typeface="Comic Sans"/>
              </a:rPr>
              <a:t>Weight Checking</a:t>
            </a:r>
          </a:p>
        </p:txBody>
      </p:sp>
      <p:sp>
        <p:nvSpPr>
          <p:cNvPr id="7" name="TextBox 7"/>
          <p:cNvSpPr txBox="1"/>
          <p:nvPr/>
        </p:nvSpPr>
        <p:spPr>
          <a:xfrm>
            <a:off x="1747058" y="1895039"/>
            <a:ext cx="10409159" cy="1348730"/>
          </a:xfrm>
          <a:prstGeom prst="rect">
            <a:avLst/>
          </a:prstGeom>
        </p:spPr>
        <p:txBody>
          <a:bodyPr lIns="0" tIns="0" rIns="0" bIns="0" rtlCol="0" anchor="t">
            <a:spAutoFit/>
          </a:bodyPr>
          <a:lstStyle/>
          <a:p>
            <a:pPr algn="l">
              <a:lnSpc>
                <a:spcPts val="5460"/>
              </a:lnSpc>
            </a:pPr>
            <a:r>
              <a:rPr lang="en-US" sz="3900">
                <a:solidFill>
                  <a:srgbClr val="000000"/>
                </a:solidFill>
                <a:latin typeface="Comic Sans"/>
                <a:ea typeface="Comic Sans"/>
                <a:cs typeface="Comic Sans"/>
                <a:sym typeface="Comic Sans"/>
              </a:rPr>
              <a:t>1- Read value of the potentiometer</a:t>
            </a:r>
          </a:p>
          <a:p>
            <a:pPr algn="l">
              <a:lnSpc>
                <a:spcPts val="5460"/>
              </a:lnSpc>
              <a:spcBef>
                <a:spcPct val="0"/>
              </a:spcBef>
            </a:pPr>
            <a:r>
              <a:rPr lang="en-US" sz="3900">
                <a:solidFill>
                  <a:srgbClr val="000000"/>
                </a:solidFill>
                <a:latin typeface="Comic Sans"/>
                <a:ea typeface="Comic Sans"/>
                <a:cs typeface="Comic Sans"/>
                <a:sym typeface="Comic Sans"/>
              </a:rPr>
              <a:t>2- Compare this value to the threshold value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807534" y="2868111"/>
            <a:ext cx="6672932" cy="7275504"/>
          </a:xfrm>
          <a:custGeom>
            <a:avLst/>
            <a:gdLst/>
            <a:ahLst/>
            <a:cxnLst/>
            <a:rect l="l" t="t" r="r" b="b"/>
            <a:pathLst>
              <a:path w="6672932" h="7275504">
                <a:moveTo>
                  <a:pt x="0" y="0"/>
                </a:moveTo>
                <a:lnTo>
                  <a:pt x="6672932" y="0"/>
                </a:lnTo>
                <a:lnTo>
                  <a:pt x="6672932" y="7275504"/>
                </a:lnTo>
                <a:lnTo>
                  <a:pt x="0" y="7275504"/>
                </a:lnTo>
                <a:lnTo>
                  <a:pt x="0" y="0"/>
                </a:lnTo>
                <a:close/>
              </a:path>
            </a:pathLst>
          </a:custGeom>
          <a:blipFill>
            <a:blip r:embed="rId6"/>
            <a:stretch>
              <a:fillRect b="-1970"/>
            </a:stretch>
          </a:blipFill>
        </p:spPr>
        <p:txBody>
          <a:bodyPr/>
          <a:lstStyle/>
          <a:p>
            <a:endParaRPr lang="en-US"/>
          </a:p>
        </p:txBody>
      </p:sp>
      <p:sp>
        <p:nvSpPr>
          <p:cNvPr id="6" name="TextBox 6"/>
          <p:cNvSpPr txBox="1"/>
          <p:nvPr/>
        </p:nvSpPr>
        <p:spPr>
          <a:xfrm>
            <a:off x="8416888" y="29298"/>
            <a:ext cx="2784512"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LCD</a:t>
            </a:r>
          </a:p>
        </p:txBody>
      </p:sp>
      <p:sp>
        <p:nvSpPr>
          <p:cNvPr id="7" name="TextBox 7"/>
          <p:cNvSpPr txBox="1"/>
          <p:nvPr/>
        </p:nvSpPr>
        <p:spPr>
          <a:xfrm>
            <a:off x="1275936" y="2253441"/>
            <a:ext cx="16329779" cy="481319"/>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Comic Sans"/>
                <a:ea typeface="Comic Sans"/>
                <a:cs typeface="Comic Sans"/>
                <a:sym typeface="Comic Sans"/>
              </a:rPr>
              <a:t>This code writes the corresponding floor number on the LCD when it reaches the destination floor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6033604" cy="8044806"/>
          </a:xfrm>
          <a:custGeom>
            <a:avLst/>
            <a:gdLst/>
            <a:ahLst/>
            <a:cxnLst/>
            <a:rect l="l" t="t" r="r" b="b"/>
            <a:pathLst>
              <a:path w="6033604" h="8044806">
                <a:moveTo>
                  <a:pt x="0" y="0"/>
                </a:moveTo>
                <a:lnTo>
                  <a:pt x="6033604" y="0"/>
                </a:lnTo>
                <a:lnTo>
                  <a:pt x="6033604" y="8044806"/>
                </a:lnTo>
                <a:lnTo>
                  <a:pt x="0" y="8044806"/>
                </a:lnTo>
                <a:lnTo>
                  <a:pt x="0" y="0"/>
                </a:lnTo>
                <a:close/>
              </a:path>
            </a:pathLst>
          </a:custGeom>
          <a:blipFill>
            <a:blip r:embed="rId2"/>
            <a:stretch>
              <a:fillRect/>
            </a:stretch>
          </a:blipFill>
        </p:spPr>
        <p:txBody>
          <a:bodyPr/>
          <a:lstStyle/>
          <a:p>
            <a:endParaRPr lang="en-US"/>
          </a:p>
        </p:txBody>
      </p:sp>
      <p:sp>
        <p:nvSpPr>
          <p:cNvPr id="3" name="Freeform 3"/>
          <p:cNvSpPr/>
          <p:nvPr/>
        </p:nvSpPr>
        <p:spPr>
          <a:xfrm>
            <a:off x="7580616" y="1028700"/>
            <a:ext cx="10068246" cy="7551184"/>
          </a:xfrm>
          <a:custGeom>
            <a:avLst/>
            <a:gdLst/>
            <a:ahLst/>
            <a:cxnLst/>
            <a:rect l="l" t="t" r="r" b="b"/>
            <a:pathLst>
              <a:path w="10068246" h="7551184">
                <a:moveTo>
                  <a:pt x="0" y="0"/>
                </a:moveTo>
                <a:lnTo>
                  <a:pt x="10068245" y="0"/>
                </a:lnTo>
                <a:lnTo>
                  <a:pt x="10068245" y="7551184"/>
                </a:lnTo>
                <a:lnTo>
                  <a:pt x="0" y="755118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4326" y="3345931"/>
            <a:ext cx="20327088" cy="5505781"/>
            <a:chOff x="0" y="0"/>
            <a:chExt cx="5353636" cy="1450082"/>
          </a:xfrm>
        </p:grpSpPr>
        <p:sp>
          <p:nvSpPr>
            <p:cNvPr id="3" name="Freeform 3"/>
            <p:cNvSpPr/>
            <p:nvPr/>
          </p:nvSpPr>
          <p:spPr>
            <a:xfrm>
              <a:off x="0" y="0"/>
              <a:ext cx="5353636" cy="1450082"/>
            </a:xfrm>
            <a:custGeom>
              <a:avLst/>
              <a:gdLst/>
              <a:ahLst/>
              <a:cxnLst/>
              <a:rect l="l" t="t" r="r" b="b"/>
              <a:pathLst>
                <a:path w="5353636" h="1450082">
                  <a:moveTo>
                    <a:pt x="0" y="0"/>
                  </a:moveTo>
                  <a:lnTo>
                    <a:pt x="5353636" y="0"/>
                  </a:lnTo>
                  <a:lnTo>
                    <a:pt x="5353636" y="1450082"/>
                  </a:lnTo>
                  <a:lnTo>
                    <a:pt x="0" y="1450082"/>
                  </a:lnTo>
                  <a:close/>
                </a:path>
              </a:pathLst>
            </a:custGeom>
            <a:solidFill>
              <a:srgbClr val="94D4C4"/>
            </a:solidFill>
            <a:ln cap="sq">
              <a:noFill/>
              <a:prstDash val="solid"/>
              <a:miter/>
            </a:ln>
          </p:spPr>
          <p:txBody>
            <a:bodyPr/>
            <a:lstStyle/>
            <a:p>
              <a:endParaRPr lang="en-US"/>
            </a:p>
          </p:txBody>
        </p:sp>
        <p:sp>
          <p:nvSpPr>
            <p:cNvPr id="4" name="TextBox 4"/>
            <p:cNvSpPr txBox="1"/>
            <p:nvPr/>
          </p:nvSpPr>
          <p:spPr>
            <a:xfrm>
              <a:off x="0" y="-38100"/>
              <a:ext cx="5353636" cy="1488182"/>
            </a:xfrm>
            <a:prstGeom prst="rect">
              <a:avLst/>
            </a:prstGeom>
          </p:spPr>
          <p:txBody>
            <a:bodyPr lIns="50800" tIns="50800" rIns="50800" bIns="50800" rtlCol="0" anchor="ctr"/>
            <a:lstStyle/>
            <a:p>
              <a:pPr marL="0" lvl="0" indent="0" algn="ctr">
                <a:lnSpc>
                  <a:spcPts val="2240"/>
                </a:lnSpc>
                <a:spcBef>
                  <a:spcPct val="0"/>
                </a:spcBef>
              </a:pPr>
              <a:endParaRPr/>
            </a:p>
          </p:txBody>
        </p:sp>
      </p:grpSp>
      <p:sp>
        <p:nvSpPr>
          <p:cNvPr id="5" name="TextBox 5"/>
          <p:cNvSpPr txBox="1"/>
          <p:nvPr/>
        </p:nvSpPr>
        <p:spPr>
          <a:xfrm>
            <a:off x="1458855" y="5250879"/>
            <a:ext cx="10657744" cy="1924485"/>
          </a:xfrm>
          <a:prstGeom prst="rect">
            <a:avLst/>
          </a:prstGeom>
        </p:spPr>
        <p:txBody>
          <a:bodyPr lIns="0" tIns="0" rIns="0" bIns="0" rtlCol="0" anchor="t">
            <a:spAutoFit/>
          </a:bodyPr>
          <a:lstStyle/>
          <a:p>
            <a:pPr marL="0" lvl="0" indent="0" algn="l">
              <a:lnSpc>
                <a:spcPts val="14561"/>
              </a:lnSpc>
              <a:spcBef>
                <a:spcPct val="0"/>
              </a:spcBef>
            </a:pPr>
            <a:r>
              <a:rPr lang="en-US" sz="14137">
                <a:solidFill>
                  <a:srgbClr val="000000"/>
                </a:solidFill>
                <a:latin typeface="Comic Sans"/>
                <a:ea typeface="Comic Sans"/>
                <a:cs typeface="Comic Sans"/>
                <a:sym typeface="Comic Sans"/>
              </a:rPr>
              <a:t>Thank You !</a:t>
            </a:r>
          </a:p>
        </p:txBody>
      </p:sp>
      <p:sp>
        <p:nvSpPr>
          <p:cNvPr id="6" name="Freeform 6"/>
          <p:cNvSpPr/>
          <p:nvPr/>
        </p:nvSpPr>
        <p:spPr>
          <a:xfrm rot="-5400000">
            <a:off x="10534073" y="2353226"/>
            <a:ext cx="986062" cy="3766209"/>
          </a:xfrm>
          <a:custGeom>
            <a:avLst/>
            <a:gdLst/>
            <a:ahLst/>
            <a:cxnLst/>
            <a:rect l="l" t="t" r="r" b="b"/>
            <a:pathLst>
              <a:path w="986062" h="3766209">
                <a:moveTo>
                  <a:pt x="0" y="0"/>
                </a:moveTo>
                <a:lnTo>
                  <a:pt x="986062" y="0"/>
                </a:lnTo>
                <a:lnTo>
                  <a:pt x="986062" y="3766209"/>
                </a:lnTo>
                <a:lnTo>
                  <a:pt x="0" y="3766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950818" y="2043385"/>
            <a:ext cx="5856884" cy="5910617"/>
          </a:xfrm>
          <a:custGeom>
            <a:avLst/>
            <a:gdLst/>
            <a:ahLst/>
            <a:cxnLst/>
            <a:rect l="l" t="t" r="r" b="b"/>
            <a:pathLst>
              <a:path w="5856884" h="5910617">
                <a:moveTo>
                  <a:pt x="0" y="0"/>
                </a:moveTo>
                <a:lnTo>
                  <a:pt x="5856884" y="0"/>
                </a:lnTo>
                <a:lnTo>
                  <a:pt x="5856884" y="5910617"/>
                </a:lnTo>
                <a:lnTo>
                  <a:pt x="0" y="5910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754409" y="5896602"/>
            <a:ext cx="1077329" cy="4114800"/>
          </a:xfrm>
          <a:custGeom>
            <a:avLst/>
            <a:gdLst/>
            <a:ahLst/>
            <a:cxnLst/>
            <a:rect l="l" t="t" r="r" b="b"/>
            <a:pathLst>
              <a:path w="1077329" h="4114800">
                <a:moveTo>
                  <a:pt x="0" y="0"/>
                </a:moveTo>
                <a:lnTo>
                  <a:pt x="1077330" y="0"/>
                </a:lnTo>
                <a:lnTo>
                  <a:pt x="10773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TextBox 2"/>
          <p:cNvSpPr txBox="1"/>
          <p:nvPr/>
        </p:nvSpPr>
        <p:spPr>
          <a:xfrm>
            <a:off x="4914730" y="468961"/>
            <a:ext cx="8458540" cy="950519"/>
          </a:xfrm>
          <a:prstGeom prst="rect">
            <a:avLst/>
          </a:prstGeom>
        </p:spPr>
        <p:txBody>
          <a:bodyPr lIns="0" tIns="0" rIns="0" bIns="0" rtlCol="0" anchor="t">
            <a:spAutoFit/>
          </a:bodyPr>
          <a:lstStyle/>
          <a:p>
            <a:pPr algn="ctr">
              <a:lnSpc>
                <a:spcPts val="6993"/>
              </a:lnSpc>
            </a:pPr>
            <a:r>
              <a:rPr lang="en-US" sz="7440">
                <a:solidFill>
                  <a:srgbClr val="000000"/>
                </a:solidFill>
                <a:latin typeface="Comic Sans"/>
                <a:ea typeface="Comic Sans"/>
                <a:cs typeface="Comic Sans"/>
                <a:sym typeface="Comic Sans"/>
              </a:rPr>
              <a:t>Introduction</a:t>
            </a:r>
          </a:p>
        </p:txBody>
      </p:sp>
      <p:sp>
        <p:nvSpPr>
          <p:cNvPr id="3" name="Freeform 3"/>
          <p:cNvSpPr/>
          <p:nvPr/>
        </p:nvSpPr>
        <p:spPr>
          <a:xfrm rot="5400000">
            <a:off x="1362427" y="5330048"/>
            <a:ext cx="979946" cy="6124661"/>
          </a:xfrm>
          <a:custGeom>
            <a:avLst/>
            <a:gdLst/>
            <a:ahLst/>
            <a:cxnLst/>
            <a:rect l="l" t="t" r="r" b="b"/>
            <a:pathLst>
              <a:path w="979946" h="6124661">
                <a:moveTo>
                  <a:pt x="0" y="0"/>
                </a:moveTo>
                <a:lnTo>
                  <a:pt x="979945" y="0"/>
                </a:lnTo>
                <a:lnTo>
                  <a:pt x="979945" y="6124661"/>
                </a:lnTo>
                <a:lnTo>
                  <a:pt x="0" y="6124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6247598" y="-1498429"/>
            <a:ext cx="1231678" cy="4704324"/>
          </a:xfrm>
          <a:custGeom>
            <a:avLst/>
            <a:gdLst/>
            <a:ahLst/>
            <a:cxnLst/>
            <a:rect l="l" t="t" r="r" b="b"/>
            <a:pathLst>
              <a:path w="1231678" h="4704324">
                <a:moveTo>
                  <a:pt x="0" y="0"/>
                </a:moveTo>
                <a:lnTo>
                  <a:pt x="1231677" y="0"/>
                </a:lnTo>
                <a:lnTo>
                  <a:pt x="1231677" y="4704324"/>
                </a:lnTo>
                <a:lnTo>
                  <a:pt x="0" y="4704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70357" y="3193079"/>
            <a:ext cx="16675859" cy="2717347"/>
          </a:xfrm>
          <a:prstGeom prst="rect">
            <a:avLst/>
          </a:prstGeom>
        </p:spPr>
        <p:txBody>
          <a:bodyPr lIns="0" tIns="0" rIns="0" bIns="0" rtlCol="0" anchor="t">
            <a:spAutoFit/>
          </a:bodyPr>
          <a:lstStyle/>
          <a:p>
            <a:pPr algn="l">
              <a:lnSpc>
                <a:spcPts val="4266"/>
              </a:lnSpc>
              <a:spcBef>
                <a:spcPct val="0"/>
              </a:spcBef>
            </a:pPr>
            <a:r>
              <a:rPr lang="en-US" sz="3047" dirty="0">
                <a:solidFill>
                  <a:srgbClr val="000000"/>
                </a:solidFill>
                <a:latin typeface="Comic Sans" panose="020B0604020202020204" charset="0"/>
                <a:ea typeface="Touvlo"/>
                <a:cs typeface="Touvlo"/>
                <a:sym typeface="Touvlo"/>
              </a:rPr>
              <a:t>The goal of this project is to build a 3-floor elevator system using the HCS12 microcontroller that detects floor requests issued through the push buttons, and moves accordingly, while displaying text on the LCD, and blinking the corresponding LEDs and buzzer.</a:t>
            </a:r>
          </a:p>
          <a:p>
            <a:pPr algn="l">
              <a:lnSpc>
                <a:spcPts val="4266"/>
              </a:lnSpc>
              <a:spcBef>
                <a:spcPct val="0"/>
              </a:spcBef>
            </a:pPr>
            <a:r>
              <a:rPr lang="en-US" sz="3047" dirty="0">
                <a:solidFill>
                  <a:srgbClr val="000000"/>
                </a:solidFill>
                <a:latin typeface="Comic Sans" panose="020B0604020202020204" charset="0"/>
                <a:ea typeface="Touvlo"/>
                <a:cs typeface="Touvlo"/>
                <a:sym typeface="Touvlo"/>
              </a:rPr>
              <a:t>Moreover, it implements weight-based safety using the </a:t>
            </a:r>
            <a:r>
              <a:rPr lang="en-US" sz="3047" dirty="0" err="1">
                <a:solidFill>
                  <a:srgbClr val="000000"/>
                </a:solidFill>
                <a:latin typeface="Comic Sans" panose="020B0604020202020204" charset="0"/>
                <a:ea typeface="Touvlo"/>
                <a:cs typeface="Touvlo"/>
                <a:sym typeface="Touvlo"/>
              </a:rPr>
              <a:t>the</a:t>
            </a:r>
            <a:r>
              <a:rPr lang="en-US" sz="3047" dirty="0">
                <a:solidFill>
                  <a:srgbClr val="000000"/>
                </a:solidFill>
                <a:latin typeface="Comic Sans" panose="020B0604020202020204" charset="0"/>
                <a:ea typeface="Touvlo"/>
                <a:cs typeface="Touvlo"/>
                <a:sym typeface="Touvlo"/>
              </a:rPr>
              <a:t> potentiometer. </a:t>
            </a:r>
          </a:p>
        </p:txBody>
      </p:sp>
      <p:sp>
        <p:nvSpPr>
          <p:cNvPr id="6" name="AutoShape 6"/>
          <p:cNvSpPr/>
          <p:nvPr/>
        </p:nvSpPr>
        <p:spPr>
          <a:xfrm>
            <a:off x="1311344" y="1744932"/>
            <a:ext cx="14793883" cy="0"/>
          </a:xfrm>
          <a:prstGeom prst="line">
            <a:avLst/>
          </a:prstGeom>
          <a:ln w="38100" cap="flat">
            <a:solidFill>
              <a:srgbClr val="000000"/>
            </a:solidFill>
            <a:prstDash val="sysDot"/>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2263" y="-187195"/>
            <a:ext cx="19350263" cy="10661390"/>
            <a:chOff x="0" y="0"/>
            <a:chExt cx="5096366" cy="2807938"/>
          </a:xfrm>
        </p:grpSpPr>
        <p:sp>
          <p:nvSpPr>
            <p:cNvPr id="3" name="Freeform 3"/>
            <p:cNvSpPr/>
            <p:nvPr/>
          </p:nvSpPr>
          <p:spPr>
            <a:xfrm>
              <a:off x="0" y="0"/>
              <a:ext cx="5096366" cy="2807938"/>
            </a:xfrm>
            <a:custGeom>
              <a:avLst/>
              <a:gdLst/>
              <a:ahLst/>
              <a:cxnLst/>
              <a:rect l="l" t="t" r="r" b="b"/>
              <a:pathLst>
                <a:path w="5096366" h="2807938">
                  <a:moveTo>
                    <a:pt x="0" y="0"/>
                  </a:moveTo>
                  <a:lnTo>
                    <a:pt x="5096366" y="0"/>
                  </a:lnTo>
                  <a:lnTo>
                    <a:pt x="5096366" y="2807938"/>
                  </a:lnTo>
                  <a:lnTo>
                    <a:pt x="0" y="2807938"/>
                  </a:lnTo>
                  <a:close/>
                </a:path>
              </a:pathLst>
            </a:custGeom>
            <a:solidFill>
              <a:srgbClr val="EECACA"/>
            </a:solidFill>
          </p:spPr>
          <p:txBody>
            <a:bodyPr/>
            <a:lstStyle/>
            <a:p>
              <a:endParaRPr lang="en-US"/>
            </a:p>
          </p:txBody>
        </p:sp>
        <p:sp>
          <p:nvSpPr>
            <p:cNvPr id="4" name="TextBox 4"/>
            <p:cNvSpPr txBox="1"/>
            <p:nvPr/>
          </p:nvSpPr>
          <p:spPr>
            <a:xfrm>
              <a:off x="0" y="-38100"/>
              <a:ext cx="5096366" cy="2846038"/>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865166" y="6972271"/>
            <a:ext cx="1077329" cy="4114800"/>
          </a:xfrm>
          <a:custGeom>
            <a:avLst/>
            <a:gdLst/>
            <a:ahLst/>
            <a:cxnLst/>
            <a:rect l="l" t="t" r="r" b="b"/>
            <a:pathLst>
              <a:path w="1077329" h="4114800">
                <a:moveTo>
                  <a:pt x="0" y="0"/>
                </a:moveTo>
                <a:lnTo>
                  <a:pt x="1077329" y="0"/>
                </a:lnTo>
                <a:lnTo>
                  <a:pt x="10773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0800000">
            <a:off x="16769327" y="-2885013"/>
            <a:ext cx="979946" cy="6124661"/>
          </a:xfrm>
          <a:custGeom>
            <a:avLst/>
            <a:gdLst/>
            <a:ahLst/>
            <a:cxnLst/>
            <a:rect l="l" t="t" r="r" b="b"/>
            <a:pathLst>
              <a:path w="979946" h="6124661">
                <a:moveTo>
                  <a:pt x="0" y="0"/>
                </a:moveTo>
                <a:lnTo>
                  <a:pt x="979946" y="0"/>
                </a:lnTo>
                <a:lnTo>
                  <a:pt x="979946" y="6124661"/>
                </a:lnTo>
                <a:lnTo>
                  <a:pt x="0" y="61246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035830" y="1942689"/>
            <a:ext cx="8521339" cy="8251025"/>
          </a:xfrm>
          <a:custGeom>
            <a:avLst/>
            <a:gdLst/>
            <a:ahLst/>
            <a:cxnLst/>
            <a:rect l="l" t="t" r="r" b="b"/>
            <a:pathLst>
              <a:path w="8521339" h="8251025">
                <a:moveTo>
                  <a:pt x="0" y="0"/>
                </a:moveTo>
                <a:lnTo>
                  <a:pt x="8521339" y="0"/>
                </a:lnTo>
                <a:lnTo>
                  <a:pt x="8521339" y="8251025"/>
                </a:lnTo>
                <a:lnTo>
                  <a:pt x="0" y="825102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4698761" y="320193"/>
            <a:ext cx="9763107" cy="1167747"/>
          </a:xfrm>
          <a:prstGeom prst="rect">
            <a:avLst/>
          </a:prstGeom>
        </p:spPr>
        <p:txBody>
          <a:bodyPr lIns="0" tIns="0" rIns="0" bIns="0" rtlCol="0" anchor="t">
            <a:spAutoFit/>
          </a:bodyPr>
          <a:lstStyle/>
          <a:p>
            <a:pPr marL="0" lvl="0" indent="0" algn="l">
              <a:lnSpc>
                <a:spcPts val="8905"/>
              </a:lnSpc>
              <a:spcBef>
                <a:spcPct val="0"/>
              </a:spcBef>
            </a:pPr>
            <a:r>
              <a:rPr lang="en-US" sz="8646">
                <a:solidFill>
                  <a:srgbClr val="000000"/>
                </a:solidFill>
                <a:latin typeface="Comic Sans"/>
                <a:ea typeface="Comic Sans"/>
                <a:cs typeface="Comic Sans"/>
                <a:sym typeface="Comic Sans"/>
              </a:rPr>
              <a:t>How does it work?</a:t>
            </a:r>
          </a:p>
        </p:txBody>
      </p:sp>
      <p:sp>
        <p:nvSpPr>
          <p:cNvPr id="9" name="AutoShape 9"/>
          <p:cNvSpPr/>
          <p:nvPr/>
        </p:nvSpPr>
        <p:spPr>
          <a:xfrm>
            <a:off x="1403831" y="1714089"/>
            <a:ext cx="14793883" cy="0"/>
          </a:xfrm>
          <a:prstGeom prst="line">
            <a:avLst/>
          </a:prstGeom>
          <a:ln w="38100" cap="flat">
            <a:solidFill>
              <a:srgbClr val="000000"/>
            </a:solidFill>
            <a:prstDash val="sysDot"/>
            <a:headEnd type="none" w="sm" len="sm"/>
            <a:tailEnd type="none" w="sm" len="sm"/>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Freeform 2"/>
          <p:cNvSpPr/>
          <p:nvPr/>
        </p:nvSpPr>
        <p:spPr>
          <a:xfrm>
            <a:off x="15299955" y="1562562"/>
            <a:ext cx="2865234" cy="3707949"/>
          </a:xfrm>
          <a:custGeom>
            <a:avLst/>
            <a:gdLst/>
            <a:ahLst/>
            <a:cxnLst/>
            <a:rect l="l" t="t" r="r" b="b"/>
            <a:pathLst>
              <a:path w="2865234" h="3707949">
                <a:moveTo>
                  <a:pt x="0" y="0"/>
                </a:moveTo>
                <a:lnTo>
                  <a:pt x="2865233" y="0"/>
                </a:lnTo>
                <a:lnTo>
                  <a:pt x="2865233" y="3707950"/>
                </a:lnTo>
                <a:lnTo>
                  <a:pt x="0" y="3707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95045" y="1693511"/>
            <a:ext cx="11114267" cy="8043951"/>
          </a:xfrm>
          <a:custGeom>
            <a:avLst/>
            <a:gdLst/>
            <a:ahLst/>
            <a:cxnLst/>
            <a:rect l="l" t="t" r="r" b="b"/>
            <a:pathLst>
              <a:path w="11114267" h="8043951">
                <a:moveTo>
                  <a:pt x="0" y="0"/>
                </a:moveTo>
                <a:lnTo>
                  <a:pt x="11114267" y="0"/>
                </a:lnTo>
                <a:lnTo>
                  <a:pt x="11114267" y="8043951"/>
                </a:lnTo>
                <a:lnTo>
                  <a:pt x="0" y="8043951"/>
                </a:lnTo>
                <a:lnTo>
                  <a:pt x="0" y="0"/>
                </a:lnTo>
                <a:close/>
              </a:path>
            </a:pathLst>
          </a:custGeom>
          <a:blipFill>
            <a:blip r:embed="rId4"/>
            <a:stretch>
              <a:fillRect/>
            </a:stretch>
          </a:blipFill>
        </p:spPr>
        <p:txBody>
          <a:bodyPr/>
          <a:lstStyle/>
          <a:p>
            <a:endParaRPr lang="en-US"/>
          </a:p>
        </p:txBody>
      </p:sp>
      <p:sp>
        <p:nvSpPr>
          <p:cNvPr id="4" name="Freeform 4"/>
          <p:cNvSpPr/>
          <p:nvPr/>
        </p:nvSpPr>
        <p:spPr>
          <a:xfrm rot="5400000" flipH="1" flipV="1">
            <a:off x="15870930" y="6052536"/>
            <a:ext cx="1231678" cy="4704324"/>
          </a:xfrm>
          <a:custGeom>
            <a:avLst/>
            <a:gdLst/>
            <a:ahLst/>
            <a:cxnLst/>
            <a:rect l="l" t="t" r="r" b="b"/>
            <a:pathLst>
              <a:path w="1231678" h="4704324">
                <a:moveTo>
                  <a:pt x="1231677" y="4704324"/>
                </a:moveTo>
                <a:lnTo>
                  <a:pt x="0" y="4704324"/>
                </a:lnTo>
                <a:lnTo>
                  <a:pt x="0" y="0"/>
                </a:lnTo>
                <a:lnTo>
                  <a:pt x="1231677" y="0"/>
                </a:lnTo>
                <a:lnTo>
                  <a:pt x="1231677" y="470432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2395087" y="245014"/>
            <a:ext cx="15892913" cy="973443"/>
          </a:xfrm>
          <a:prstGeom prst="rect">
            <a:avLst/>
          </a:prstGeom>
        </p:spPr>
        <p:txBody>
          <a:bodyPr lIns="0" tIns="0" rIns="0" bIns="0" rtlCol="0" anchor="t">
            <a:spAutoFit/>
          </a:bodyPr>
          <a:lstStyle/>
          <a:p>
            <a:pPr marL="0" lvl="0" indent="0" algn="l">
              <a:lnSpc>
                <a:spcPts val="7360"/>
              </a:lnSpc>
              <a:spcBef>
                <a:spcPct val="0"/>
              </a:spcBef>
            </a:pPr>
            <a:r>
              <a:rPr lang="en-US" sz="7146">
                <a:solidFill>
                  <a:srgbClr val="000000"/>
                </a:solidFill>
                <a:latin typeface="Comic Sans"/>
                <a:ea typeface="Comic Sans"/>
                <a:cs typeface="Comic Sans"/>
                <a:sym typeface="Comic Sans"/>
              </a:rPr>
              <a:t>Button Reading inside MCCNT</a:t>
            </a:r>
          </a:p>
        </p:txBody>
      </p:sp>
      <p:sp>
        <p:nvSpPr>
          <p:cNvPr id="6" name="AutoShape 6"/>
          <p:cNvSpPr/>
          <p:nvPr/>
        </p:nvSpPr>
        <p:spPr>
          <a:xfrm>
            <a:off x="1425616" y="1391112"/>
            <a:ext cx="14793883" cy="0"/>
          </a:xfrm>
          <a:prstGeom prst="line">
            <a:avLst/>
          </a:prstGeom>
          <a:ln w="38100" cap="flat">
            <a:solidFill>
              <a:srgbClr val="000000"/>
            </a:solidFill>
            <a:prstDash val="sysDot"/>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a:off x="15202001" y="7209809"/>
            <a:ext cx="2677882" cy="2677882"/>
          </a:xfrm>
          <a:custGeom>
            <a:avLst/>
            <a:gdLst/>
            <a:ahLst/>
            <a:cxnLst/>
            <a:rect l="l" t="t" r="r" b="b"/>
            <a:pathLst>
              <a:path w="2677882" h="2677882">
                <a:moveTo>
                  <a:pt x="0" y="0"/>
                </a:moveTo>
                <a:lnTo>
                  <a:pt x="2677882" y="0"/>
                </a:lnTo>
                <a:lnTo>
                  <a:pt x="2677882" y="2677882"/>
                </a:lnTo>
                <a:lnTo>
                  <a:pt x="0" y="2677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flipV="1">
            <a:off x="329133" y="-1028700"/>
            <a:ext cx="1077329" cy="4114800"/>
          </a:xfrm>
          <a:custGeom>
            <a:avLst/>
            <a:gdLst/>
            <a:ahLst/>
            <a:cxnLst/>
            <a:rect l="l" t="t" r="r" b="b"/>
            <a:pathLst>
              <a:path w="1077329" h="4114800">
                <a:moveTo>
                  <a:pt x="1077330" y="4114800"/>
                </a:moveTo>
                <a:lnTo>
                  <a:pt x="0" y="4114800"/>
                </a:lnTo>
                <a:lnTo>
                  <a:pt x="0" y="0"/>
                </a:lnTo>
                <a:lnTo>
                  <a:pt x="1077330" y="0"/>
                </a:lnTo>
                <a:lnTo>
                  <a:pt x="107733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29133" y="3219450"/>
            <a:ext cx="7439125" cy="3990359"/>
          </a:xfrm>
          <a:custGeom>
            <a:avLst/>
            <a:gdLst/>
            <a:ahLst/>
            <a:cxnLst/>
            <a:rect l="l" t="t" r="r" b="b"/>
            <a:pathLst>
              <a:path w="7439125" h="3990359">
                <a:moveTo>
                  <a:pt x="0" y="0"/>
                </a:moveTo>
                <a:lnTo>
                  <a:pt x="7439126" y="0"/>
                </a:lnTo>
                <a:lnTo>
                  <a:pt x="7439126" y="3990359"/>
                </a:lnTo>
                <a:lnTo>
                  <a:pt x="0" y="3990359"/>
                </a:lnTo>
                <a:lnTo>
                  <a:pt x="0" y="0"/>
                </a:lnTo>
                <a:close/>
              </a:path>
            </a:pathLst>
          </a:custGeom>
          <a:blipFill>
            <a:blip r:embed="rId8"/>
            <a:stretch>
              <a:fillRect r="-47084"/>
            </a:stretch>
          </a:blipFill>
        </p:spPr>
        <p:txBody>
          <a:bodyPr/>
          <a:lstStyle/>
          <a:p>
            <a:endParaRPr lang="en-US"/>
          </a:p>
        </p:txBody>
      </p:sp>
      <p:sp>
        <p:nvSpPr>
          <p:cNvPr id="7" name="Freeform 7"/>
          <p:cNvSpPr/>
          <p:nvPr/>
        </p:nvSpPr>
        <p:spPr>
          <a:xfrm>
            <a:off x="9528457" y="3219450"/>
            <a:ext cx="5089391" cy="5268595"/>
          </a:xfrm>
          <a:custGeom>
            <a:avLst/>
            <a:gdLst/>
            <a:ahLst/>
            <a:cxnLst/>
            <a:rect l="l" t="t" r="r" b="b"/>
            <a:pathLst>
              <a:path w="5089391" h="5268595">
                <a:moveTo>
                  <a:pt x="0" y="0"/>
                </a:moveTo>
                <a:lnTo>
                  <a:pt x="5089391" y="0"/>
                </a:lnTo>
                <a:lnTo>
                  <a:pt x="5089391" y="5268595"/>
                </a:lnTo>
                <a:lnTo>
                  <a:pt x="0" y="5268595"/>
                </a:lnTo>
                <a:lnTo>
                  <a:pt x="0" y="0"/>
                </a:lnTo>
                <a:close/>
              </a:path>
            </a:pathLst>
          </a:custGeom>
          <a:blipFill>
            <a:blip r:embed="rId9"/>
            <a:stretch>
              <a:fillRect t="-5054"/>
            </a:stretch>
          </a:blipFill>
        </p:spPr>
        <p:txBody>
          <a:bodyPr/>
          <a:lstStyle/>
          <a:p>
            <a:endParaRPr lang="en-US"/>
          </a:p>
        </p:txBody>
      </p:sp>
      <p:sp>
        <p:nvSpPr>
          <p:cNvPr id="8" name="TextBox 8"/>
          <p:cNvSpPr txBox="1"/>
          <p:nvPr/>
        </p:nvSpPr>
        <p:spPr>
          <a:xfrm>
            <a:off x="4786072" y="94616"/>
            <a:ext cx="10682527"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Comparison Logic (1)</a:t>
            </a:r>
          </a:p>
        </p:txBody>
      </p:sp>
      <p:sp>
        <p:nvSpPr>
          <p:cNvPr id="9" name="TextBox 9"/>
          <p:cNvSpPr txBox="1"/>
          <p:nvPr/>
        </p:nvSpPr>
        <p:spPr>
          <a:xfrm>
            <a:off x="1747058" y="1853319"/>
            <a:ext cx="8442007" cy="49784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omic Sans"/>
                <a:ea typeface="Comic Sans"/>
                <a:cs typeface="Comic Sans"/>
                <a:sym typeface="Comic Sans"/>
              </a:rPr>
              <a:t>Case 1: Single mode (a single button was pressed)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87782" y="2770260"/>
            <a:ext cx="6346627" cy="5204868"/>
          </a:xfrm>
          <a:custGeom>
            <a:avLst/>
            <a:gdLst/>
            <a:ahLst/>
            <a:cxnLst/>
            <a:rect l="l" t="t" r="r" b="b"/>
            <a:pathLst>
              <a:path w="6346627" h="5204868">
                <a:moveTo>
                  <a:pt x="0" y="0"/>
                </a:moveTo>
                <a:lnTo>
                  <a:pt x="6346627" y="0"/>
                </a:lnTo>
                <a:lnTo>
                  <a:pt x="6346627" y="5204867"/>
                </a:lnTo>
                <a:lnTo>
                  <a:pt x="0" y="5204867"/>
                </a:lnTo>
                <a:lnTo>
                  <a:pt x="0" y="0"/>
                </a:lnTo>
                <a:close/>
              </a:path>
            </a:pathLst>
          </a:custGeom>
          <a:blipFill>
            <a:blip r:embed="rId6"/>
            <a:stretch>
              <a:fillRect l="-2622" b="-92905"/>
            </a:stretch>
          </a:blipFill>
        </p:spPr>
        <p:txBody>
          <a:bodyPr/>
          <a:lstStyle/>
          <a:p>
            <a:endParaRPr lang="en-US"/>
          </a:p>
        </p:txBody>
      </p:sp>
      <p:sp>
        <p:nvSpPr>
          <p:cNvPr id="6" name="Freeform 6"/>
          <p:cNvSpPr/>
          <p:nvPr/>
        </p:nvSpPr>
        <p:spPr>
          <a:xfrm>
            <a:off x="6715384" y="2770260"/>
            <a:ext cx="5213951" cy="5521243"/>
          </a:xfrm>
          <a:custGeom>
            <a:avLst/>
            <a:gdLst/>
            <a:ahLst/>
            <a:cxnLst/>
            <a:rect l="l" t="t" r="r" b="b"/>
            <a:pathLst>
              <a:path w="5213951" h="5521243">
                <a:moveTo>
                  <a:pt x="0" y="0"/>
                </a:moveTo>
                <a:lnTo>
                  <a:pt x="5213951" y="0"/>
                </a:lnTo>
                <a:lnTo>
                  <a:pt x="5213951" y="5521242"/>
                </a:lnTo>
                <a:lnTo>
                  <a:pt x="0" y="5521242"/>
                </a:lnTo>
                <a:lnTo>
                  <a:pt x="0" y="0"/>
                </a:lnTo>
                <a:close/>
              </a:path>
            </a:pathLst>
          </a:custGeom>
          <a:blipFill>
            <a:blip r:embed="rId7"/>
            <a:stretch>
              <a:fillRect b="-4195"/>
            </a:stretch>
          </a:blipFill>
        </p:spPr>
        <p:txBody>
          <a:bodyPr/>
          <a:lstStyle/>
          <a:p>
            <a:endParaRPr lang="en-US"/>
          </a:p>
        </p:txBody>
      </p:sp>
      <p:sp>
        <p:nvSpPr>
          <p:cNvPr id="7" name="Freeform 7"/>
          <p:cNvSpPr/>
          <p:nvPr/>
        </p:nvSpPr>
        <p:spPr>
          <a:xfrm>
            <a:off x="12272807" y="2770260"/>
            <a:ext cx="5150362" cy="6416212"/>
          </a:xfrm>
          <a:custGeom>
            <a:avLst/>
            <a:gdLst/>
            <a:ahLst/>
            <a:cxnLst/>
            <a:rect l="l" t="t" r="r" b="b"/>
            <a:pathLst>
              <a:path w="5150362" h="6416212">
                <a:moveTo>
                  <a:pt x="0" y="0"/>
                </a:moveTo>
                <a:lnTo>
                  <a:pt x="5150362" y="0"/>
                </a:lnTo>
                <a:lnTo>
                  <a:pt x="5150362" y="6416211"/>
                </a:lnTo>
                <a:lnTo>
                  <a:pt x="0" y="6416211"/>
                </a:lnTo>
                <a:lnTo>
                  <a:pt x="0" y="0"/>
                </a:lnTo>
                <a:close/>
              </a:path>
            </a:pathLst>
          </a:custGeom>
          <a:blipFill>
            <a:blip r:embed="rId8"/>
            <a:stretch>
              <a:fillRect t="-2646" b="-2646"/>
            </a:stretch>
          </a:blipFill>
        </p:spPr>
        <p:txBody>
          <a:bodyPr/>
          <a:lstStyle/>
          <a:p>
            <a:endParaRPr lang="en-US"/>
          </a:p>
        </p:txBody>
      </p:sp>
      <p:sp>
        <p:nvSpPr>
          <p:cNvPr id="8" name="TextBox 8"/>
          <p:cNvSpPr txBox="1"/>
          <p:nvPr/>
        </p:nvSpPr>
        <p:spPr>
          <a:xfrm>
            <a:off x="4698621" y="27359"/>
            <a:ext cx="10693779"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Comparison Logic (2)</a:t>
            </a:r>
          </a:p>
        </p:txBody>
      </p:sp>
      <p:sp>
        <p:nvSpPr>
          <p:cNvPr id="9" name="TextBox 9"/>
          <p:cNvSpPr txBox="1"/>
          <p:nvPr/>
        </p:nvSpPr>
        <p:spPr>
          <a:xfrm>
            <a:off x="1925533" y="1853319"/>
            <a:ext cx="8085058" cy="49784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omic Sans"/>
                <a:ea typeface="Comic Sans"/>
                <a:cs typeface="Comic Sans"/>
                <a:sym typeface="Comic Sans"/>
              </a:rPr>
              <a:t>Case 2: Multi mode (two buttons were pressed)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567983" y="2750607"/>
            <a:ext cx="7442600" cy="6507693"/>
          </a:xfrm>
          <a:custGeom>
            <a:avLst/>
            <a:gdLst/>
            <a:ahLst/>
            <a:cxnLst/>
            <a:rect l="l" t="t" r="r" b="b"/>
            <a:pathLst>
              <a:path w="7442600" h="6507693">
                <a:moveTo>
                  <a:pt x="0" y="0"/>
                </a:moveTo>
                <a:lnTo>
                  <a:pt x="7442601" y="0"/>
                </a:lnTo>
                <a:lnTo>
                  <a:pt x="7442601" y="6507693"/>
                </a:lnTo>
                <a:lnTo>
                  <a:pt x="0" y="6507693"/>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4698621" y="27359"/>
            <a:ext cx="10617579"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Comparison Logic (3)</a:t>
            </a:r>
          </a:p>
        </p:txBody>
      </p:sp>
      <p:sp>
        <p:nvSpPr>
          <p:cNvPr id="7" name="TextBox 7"/>
          <p:cNvSpPr txBox="1"/>
          <p:nvPr/>
        </p:nvSpPr>
        <p:spPr>
          <a:xfrm>
            <a:off x="1925533" y="1853319"/>
            <a:ext cx="8085058" cy="497841"/>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Comic Sans"/>
                <a:ea typeface="Comic Sans"/>
                <a:cs typeface="Comic Sans"/>
                <a:sym typeface="Comic Sans"/>
              </a:rPr>
              <a:t>Case 2: Multi mode (two buttons were pressed)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083506" y="1801582"/>
            <a:ext cx="8661112" cy="8010346"/>
          </a:xfrm>
          <a:custGeom>
            <a:avLst/>
            <a:gdLst/>
            <a:ahLst/>
            <a:cxnLst/>
            <a:rect l="l" t="t" r="r" b="b"/>
            <a:pathLst>
              <a:path w="8661112" h="8010346">
                <a:moveTo>
                  <a:pt x="0" y="0"/>
                </a:moveTo>
                <a:lnTo>
                  <a:pt x="8661113" y="0"/>
                </a:lnTo>
                <a:lnTo>
                  <a:pt x="8661113" y="8010346"/>
                </a:lnTo>
                <a:lnTo>
                  <a:pt x="0" y="8010346"/>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7322402" y="27359"/>
            <a:ext cx="5555398"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Moving UP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CACA"/>
        </a:solidFill>
        <a:effectLst/>
      </p:bgPr>
    </p:bg>
    <p:spTree>
      <p:nvGrpSpPr>
        <p:cNvPr id="1" name=""/>
        <p:cNvGrpSpPr/>
        <p:nvPr/>
      </p:nvGrpSpPr>
      <p:grpSpPr>
        <a:xfrm>
          <a:off x="0" y="0"/>
          <a:ext cx="0" cy="0"/>
          <a:chOff x="0" y="0"/>
          <a:chExt cx="0" cy="0"/>
        </a:xfrm>
      </p:grpSpPr>
      <p:sp>
        <p:nvSpPr>
          <p:cNvPr id="2" name="AutoShape 2"/>
          <p:cNvSpPr/>
          <p:nvPr/>
        </p:nvSpPr>
        <p:spPr>
          <a:xfrm>
            <a:off x="1747058" y="1649182"/>
            <a:ext cx="14793883" cy="0"/>
          </a:xfrm>
          <a:prstGeom prst="line">
            <a:avLst/>
          </a:prstGeom>
          <a:ln w="38100" cap="flat">
            <a:solidFill>
              <a:srgbClr val="000000"/>
            </a:solidFill>
            <a:prstDash val="sysDot"/>
            <a:headEnd type="none" w="sm" len="sm"/>
            <a:tailEnd type="none" w="sm" len="sm"/>
          </a:ln>
        </p:spPr>
        <p:txBody>
          <a:bodyPr/>
          <a:lstStyle/>
          <a:p>
            <a:endParaRPr lang="en-US"/>
          </a:p>
        </p:txBody>
      </p:sp>
      <p:sp>
        <p:nvSpPr>
          <p:cNvPr id="3" name="Freeform 3"/>
          <p:cNvSpPr/>
          <p:nvPr/>
        </p:nvSpPr>
        <p:spPr>
          <a:xfrm rot="5400000">
            <a:off x="-302191" y="6195969"/>
            <a:ext cx="979946" cy="6124661"/>
          </a:xfrm>
          <a:custGeom>
            <a:avLst/>
            <a:gdLst/>
            <a:ahLst/>
            <a:cxnLst/>
            <a:rect l="l" t="t" r="r" b="b"/>
            <a:pathLst>
              <a:path w="979946" h="6124661">
                <a:moveTo>
                  <a:pt x="0" y="0"/>
                </a:moveTo>
                <a:lnTo>
                  <a:pt x="979946" y="0"/>
                </a:lnTo>
                <a:lnTo>
                  <a:pt x="979946" y="6124662"/>
                </a:lnTo>
                <a:lnTo>
                  <a:pt x="0" y="6124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1763640"/>
            <a:ext cx="1077329" cy="4114800"/>
          </a:xfrm>
          <a:custGeom>
            <a:avLst/>
            <a:gdLst/>
            <a:ahLst/>
            <a:cxnLst/>
            <a:rect l="l" t="t" r="r" b="b"/>
            <a:pathLst>
              <a:path w="1077329" h="4114800">
                <a:moveTo>
                  <a:pt x="1077329" y="4114800"/>
                </a:moveTo>
                <a:lnTo>
                  <a:pt x="0" y="4114800"/>
                </a:lnTo>
                <a:lnTo>
                  <a:pt x="0" y="0"/>
                </a:lnTo>
                <a:lnTo>
                  <a:pt x="1077329" y="0"/>
                </a:lnTo>
                <a:lnTo>
                  <a:pt x="1077329"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363309" y="1801582"/>
            <a:ext cx="8541245" cy="8110213"/>
          </a:xfrm>
          <a:custGeom>
            <a:avLst/>
            <a:gdLst/>
            <a:ahLst/>
            <a:cxnLst/>
            <a:rect l="l" t="t" r="r" b="b"/>
            <a:pathLst>
              <a:path w="8541245" h="8110213">
                <a:moveTo>
                  <a:pt x="0" y="0"/>
                </a:moveTo>
                <a:lnTo>
                  <a:pt x="8541245" y="0"/>
                </a:lnTo>
                <a:lnTo>
                  <a:pt x="8541245" y="8110213"/>
                </a:lnTo>
                <a:lnTo>
                  <a:pt x="0" y="8110213"/>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6176126" y="27359"/>
            <a:ext cx="7997073" cy="1467484"/>
          </a:xfrm>
          <a:prstGeom prst="rect">
            <a:avLst/>
          </a:prstGeom>
        </p:spPr>
        <p:txBody>
          <a:bodyPr wrap="square" lIns="0" tIns="0" rIns="0" bIns="0" rtlCol="0" anchor="t">
            <a:spAutoFit/>
          </a:bodyPr>
          <a:lstStyle/>
          <a:p>
            <a:pPr algn="ctr">
              <a:lnSpc>
                <a:spcPts val="12040"/>
              </a:lnSpc>
              <a:spcBef>
                <a:spcPct val="0"/>
              </a:spcBef>
            </a:pPr>
            <a:r>
              <a:rPr lang="en-US" sz="8600" dirty="0">
                <a:solidFill>
                  <a:srgbClr val="000000"/>
                </a:solidFill>
                <a:latin typeface="Comic Sans"/>
                <a:ea typeface="Comic Sans"/>
                <a:cs typeface="Comic Sans"/>
                <a:sym typeface="Comic Sans"/>
              </a:rPr>
              <a:t>Moving DOWN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190</Words>
  <Application>Microsoft Office PowerPoint</Application>
  <PresentationFormat>Custom</PresentationFormat>
  <Paragraphs>29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Comic Sans Bold</vt:lpstr>
      <vt:lpstr>Arial</vt:lpstr>
      <vt:lpstr>Comic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Mint Illustrative Computer Presentation</dc:title>
  <cp:lastModifiedBy>Nour El Mais</cp:lastModifiedBy>
  <cp:revision>2</cp:revision>
  <dcterms:created xsi:type="dcterms:W3CDTF">2006-08-16T00:00:00Z</dcterms:created>
  <dcterms:modified xsi:type="dcterms:W3CDTF">2025-11-24T19:05:54Z</dcterms:modified>
  <dc:identifier>DAG5Wm5BQK4</dc:identifier>
</cp:coreProperties>
</file>